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3"/>
  </p:notesMasterIdLst>
  <p:handoutMasterIdLst>
    <p:handoutMasterId r:id="rId14"/>
  </p:handoutMasterIdLst>
  <p:sldIdLst>
    <p:sldId id="445" r:id="rId2"/>
    <p:sldId id="446" r:id="rId3"/>
    <p:sldId id="454" r:id="rId4"/>
    <p:sldId id="455" r:id="rId5"/>
    <p:sldId id="456" r:id="rId6"/>
    <p:sldId id="457" r:id="rId7"/>
    <p:sldId id="459" r:id="rId8"/>
    <p:sldId id="460" r:id="rId9"/>
    <p:sldId id="458" r:id="rId10"/>
    <p:sldId id="383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54"/>
            <p14:sldId id="455"/>
            <p14:sldId id="456"/>
            <p14:sldId id="457"/>
            <p14:sldId id="459"/>
            <p14:sldId id="460"/>
            <p14:sldId id="458"/>
            <p14:sldId id="383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58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S3-210003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SA3#102-e,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0e/Docs" TargetMode="External"/><Relationship Id="rId2" Type="http://schemas.openxmlformats.org/officeDocument/2006/relationships/hyperlink" Target="https://www.3gpp.org/ftp/tsg_sa/TSG_SA/TSGs_90E_Electronic/Doc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90E_Electronic/Report" TargetMode="External"/><Relationship Id="rId4" Type="http://schemas.openxmlformats.org/officeDocument/2006/relationships/hyperlink" Target="https://www.3gpp.org/ftp/tsg_ct/TSG_CT/TSGC_90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SA#90-e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Chair, Ericsson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8197">
            <a:extLst>
              <a:ext uri="{FF2B5EF4-FFF2-40B4-BE49-F238E27FC236}">
                <a16:creationId xmlns:a16="http://schemas.microsoft.com/office/drawing/2014/main" id="{EDD1BA87-1086-4763-8C46-8CA78564AC22}"/>
              </a:ext>
            </a:extLst>
          </p:cNvPr>
          <p:cNvSpPr/>
          <p:nvPr/>
        </p:nvSpPr>
        <p:spPr>
          <a:xfrm>
            <a:off x="1215500" y="2531239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D5168673-6F3E-4A7A-9758-5937EB0B24FA}"/>
              </a:ext>
            </a:extLst>
          </p:cNvPr>
          <p:cNvSpPr/>
          <p:nvPr/>
        </p:nvSpPr>
        <p:spPr>
          <a:xfrm>
            <a:off x="6778527" y="2526589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A895765C-C643-45DF-A055-35D635BA5C27}"/>
              </a:ext>
            </a:extLst>
          </p:cNvPr>
          <p:cNvSpPr/>
          <p:nvPr/>
        </p:nvSpPr>
        <p:spPr>
          <a:xfrm>
            <a:off x="7729225" y="2528589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42367B56-5AA1-451C-A8DC-81CD503648A2}"/>
              </a:ext>
            </a:extLst>
          </p:cNvPr>
          <p:cNvSpPr/>
          <p:nvPr/>
        </p:nvSpPr>
        <p:spPr>
          <a:xfrm>
            <a:off x="8680401" y="2526590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05C660C-C013-4CEC-B47B-10ED8CD02AA9}"/>
              </a:ext>
            </a:extLst>
          </p:cNvPr>
          <p:cNvSpPr/>
          <p:nvPr/>
        </p:nvSpPr>
        <p:spPr>
          <a:xfrm>
            <a:off x="9637450" y="252659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C28E9F23-A8B9-48B7-8F1B-B666546D95E0}"/>
              </a:ext>
            </a:extLst>
          </p:cNvPr>
          <p:cNvSpPr/>
          <p:nvPr/>
        </p:nvSpPr>
        <p:spPr>
          <a:xfrm>
            <a:off x="10626959" y="252659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D3051A9-273C-462B-AF2D-98B0CE20F611}"/>
              </a:ext>
            </a:extLst>
          </p:cNvPr>
          <p:cNvSpPr/>
          <p:nvPr/>
        </p:nvSpPr>
        <p:spPr>
          <a:xfrm>
            <a:off x="3063682" y="253447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9A043B38-7FE6-4030-9137-A928BF1EDE53}"/>
              </a:ext>
            </a:extLst>
          </p:cNvPr>
          <p:cNvSpPr/>
          <p:nvPr/>
        </p:nvSpPr>
        <p:spPr>
          <a:xfrm>
            <a:off x="3987033" y="253447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DC76F7FB-CFD4-4B5C-8D61-FD3323D53699}"/>
              </a:ext>
            </a:extLst>
          </p:cNvPr>
          <p:cNvSpPr/>
          <p:nvPr/>
        </p:nvSpPr>
        <p:spPr>
          <a:xfrm>
            <a:off x="4911124" y="2532012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2EE72543-9CE3-412A-8D88-0AF15A388E68}"/>
              </a:ext>
            </a:extLst>
          </p:cNvPr>
          <p:cNvSpPr/>
          <p:nvPr/>
        </p:nvSpPr>
        <p:spPr>
          <a:xfrm>
            <a:off x="5834511" y="2526588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FA04B5FD-4A01-41ED-8196-C2A282490AB4}"/>
              </a:ext>
            </a:extLst>
          </p:cNvPr>
          <p:cNvSpPr/>
          <p:nvPr/>
        </p:nvSpPr>
        <p:spPr>
          <a:xfrm>
            <a:off x="2136454" y="2534471"/>
            <a:ext cx="753748" cy="35685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1205890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2126844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3054072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3977423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4901514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5824901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6768917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7719615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66" name="TextBox 27">
            <a:extLst>
              <a:ext uri="{FF2B5EF4-FFF2-40B4-BE49-F238E27FC236}">
                <a16:creationId xmlns:a16="http://schemas.microsoft.com/office/drawing/2014/main" id="{A2736CF7-41F8-436A-B263-F95797E7E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70791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Q1/2022</a:t>
            </a:r>
          </a:p>
        </p:txBody>
      </p:sp>
      <p:sp>
        <p:nvSpPr>
          <p:cNvPr id="69" name="TextBox 27">
            <a:extLst>
              <a:ext uri="{FF2B5EF4-FFF2-40B4-BE49-F238E27FC236}">
                <a16:creationId xmlns:a16="http://schemas.microsoft.com/office/drawing/2014/main" id="{C7667A24-1B8F-464A-BD4B-99F0D5FAF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840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Q2/2022</a:t>
            </a:r>
          </a:p>
        </p:txBody>
      </p:sp>
      <p:sp>
        <p:nvSpPr>
          <p:cNvPr id="75" name="TextBox 27">
            <a:extLst>
              <a:ext uri="{FF2B5EF4-FFF2-40B4-BE49-F238E27FC236}">
                <a16:creationId xmlns:a16="http://schemas.microsoft.com/office/drawing/2014/main" id="{7A7D18E3-F402-49E4-9571-ED0730A7AE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7349" y="2048405"/>
            <a:ext cx="772969" cy="46166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SA#97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/>
                </a:solidFill>
                <a:latin typeface="Arial" panose="020B0604020202020204" pitchFamily="34" charset="0"/>
              </a:rPr>
              <a:t>Q3/2022</a:t>
            </a:r>
          </a:p>
        </p:txBody>
      </p: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1360966" y="371475"/>
            <a:ext cx="9618183" cy="1325563"/>
          </a:xfrm>
        </p:spPr>
        <p:txBody>
          <a:bodyPr/>
          <a:lstStyle/>
          <a:p>
            <a:r>
              <a:rPr lang="en-US" altLang="en-US" dirty="0"/>
              <a:t>Timeline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>
            <a:off x="1367531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>
            <a:off x="2288485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>
            <a:off x="3215713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>
            <a:off x="4099500" y="179096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>
            <a:off x="5063155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>
            <a:off x="6930558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>
            <a:off x="5986542" y="1790965"/>
            <a:ext cx="449686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6/21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>
            <a:off x="7841692" y="1790965"/>
            <a:ext cx="528815" cy="26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/>
              <a:t>12/21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129646" y="2673129"/>
            <a:ext cx="767365" cy="773475"/>
          </a:xfrm>
          <a:prstGeom prst="roundRect">
            <a:avLst>
              <a:gd name="adj" fmla="val 0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/>
              <a:t>R16 stage 3 &amp; code </a:t>
            </a:r>
          </a:p>
          <a:p>
            <a:pPr algn="ctr">
              <a:defRPr/>
            </a:pPr>
            <a:r>
              <a:rPr lang="en-US" sz="11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27703" y="3497095"/>
            <a:ext cx="767364" cy="77195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R17 stage 2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377288" y="3497095"/>
            <a:ext cx="718465" cy="77195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Rel-17  </a:t>
            </a:r>
            <a:br>
              <a:rPr lang="en-US" altLang="en-US" dirty="0"/>
            </a:br>
            <a:r>
              <a:rPr lang="en-US" altLang="en-US" dirty="0"/>
              <a:t>Schedule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377288" y="2673129"/>
            <a:ext cx="734496" cy="7558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Rel-16 </a:t>
            </a:r>
            <a:br>
              <a:rPr lang="en-US" altLang="en-US" dirty="0"/>
            </a:br>
            <a:r>
              <a:rPr lang="en-US" altLang="en-US" dirty="0"/>
              <a:t>Schedule 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377288" y="4402265"/>
            <a:ext cx="710451" cy="7719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Rel-18 </a:t>
            </a:r>
          </a:p>
          <a:p>
            <a:r>
              <a:rPr lang="en-US" altLang="en-US" dirty="0"/>
              <a:t>Planning </a:t>
            </a:r>
          </a:p>
          <a:p>
            <a:r>
              <a:rPr lang="en-US" altLang="en-US" dirty="0"/>
              <a:t>ongoing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316D88D-8AFB-4C4E-BC5E-92C50BEF6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5863" y="1790965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3/22</a:t>
            </a:r>
          </a:p>
        </p:txBody>
      </p:sp>
      <p:sp>
        <p:nvSpPr>
          <p:cNvPr id="64" name="TextBox 68">
            <a:extLst>
              <a:ext uri="{FF2B5EF4-FFF2-40B4-BE49-F238E27FC236}">
                <a16:creationId xmlns:a16="http://schemas.microsoft.com/office/drawing/2014/main" id="{C1AD94AB-3A33-436A-84C7-FC9E51172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2912" y="1790965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6/22</a:t>
            </a:r>
          </a:p>
        </p:txBody>
      </p:sp>
      <p:sp>
        <p:nvSpPr>
          <p:cNvPr id="73" name="TextBox 68">
            <a:extLst>
              <a:ext uri="{FF2B5EF4-FFF2-40B4-BE49-F238E27FC236}">
                <a16:creationId xmlns:a16="http://schemas.microsoft.com/office/drawing/2014/main" id="{753A239D-4B49-4F93-BA27-170221935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2421" y="1790965"/>
            <a:ext cx="4828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200" dirty="0"/>
              <a:t>9/22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E3781523-6989-4A56-A6D1-7C0486556C95}"/>
              </a:ext>
            </a:extLst>
          </p:cNvPr>
          <p:cNvSpPr/>
          <p:nvPr/>
        </p:nvSpPr>
        <p:spPr>
          <a:xfrm>
            <a:off x="4374931" y="3775424"/>
            <a:ext cx="1452032" cy="215293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8673593" y="3497095"/>
            <a:ext cx="767364" cy="77195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R17 stage 3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9629902" y="3497095"/>
            <a:ext cx="768844" cy="77195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R17 code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  <p:sp>
        <p:nvSpPr>
          <p:cNvPr id="76" name="TextBox 37">
            <a:extLst>
              <a:ext uri="{FF2B5EF4-FFF2-40B4-BE49-F238E27FC236}">
                <a16:creationId xmlns:a16="http://schemas.microsoft.com/office/drawing/2014/main" id="{489165E7-FAF9-48A1-BAAD-B51242595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274" y="5307435"/>
            <a:ext cx="718465" cy="77195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en-US" altLang="en-US" dirty="0"/>
              <a:t>Rel-18 </a:t>
            </a:r>
          </a:p>
          <a:p>
            <a:r>
              <a:rPr lang="en-US" altLang="en-US" dirty="0"/>
              <a:t>Schedule </a:t>
            </a:r>
          </a:p>
          <a:p>
            <a:r>
              <a:rPr lang="en-US" altLang="en-US" dirty="0"/>
              <a:t>unknown</a:t>
            </a:r>
          </a:p>
        </p:txBody>
      </p:sp>
      <p:sp>
        <p:nvSpPr>
          <p:cNvPr id="77" name="Rounded Rectangle 24">
            <a:extLst>
              <a:ext uri="{FF2B5EF4-FFF2-40B4-BE49-F238E27FC236}">
                <a16:creationId xmlns:a16="http://schemas.microsoft.com/office/drawing/2014/main" id="{90CBCB35-F8F2-4BCA-8C47-7AA05F658A68}"/>
              </a:ext>
            </a:extLst>
          </p:cNvPr>
          <p:cNvSpPr/>
          <p:nvPr/>
        </p:nvSpPr>
        <p:spPr>
          <a:xfrm>
            <a:off x="7722417" y="5307435"/>
            <a:ext cx="767364" cy="771950"/>
          </a:xfrm>
          <a:prstGeom prst="roundRect">
            <a:avLst>
              <a:gd name="adj" fmla="val 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R18 stage 1</a:t>
            </a:r>
          </a:p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</a:rPr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61234" cy="4351338"/>
          </a:xfrm>
        </p:spPr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SA3 submissions</a:t>
            </a:r>
          </a:p>
          <a:p>
            <a:r>
              <a:rPr lang="sv-SE" dirty="0"/>
              <a:t>Approved WID/SIDs with potential security impact</a:t>
            </a:r>
          </a:p>
          <a:p>
            <a:r>
              <a:rPr lang="sv-SE" dirty="0"/>
              <a:t>Report on specific topic</a:t>
            </a:r>
          </a:p>
          <a:p>
            <a:pPr lvl="1"/>
            <a:r>
              <a:rPr lang="sv-SE" dirty="0"/>
              <a:t>AKMA transfer</a:t>
            </a:r>
          </a:p>
          <a:p>
            <a:pPr lvl="1"/>
            <a:r>
              <a:rPr lang="sv-SE" dirty="0"/>
              <a:t>Use of inclusive language in 3GPP</a:t>
            </a:r>
          </a:p>
          <a:p>
            <a:pPr lvl="1"/>
            <a:r>
              <a:rPr lang="sv-SE" dirty="0"/>
              <a:t>ToR update</a:t>
            </a:r>
          </a:p>
          <a:p>
            <a:r>
              <a:rPr lang="sv-SE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SA#90-e documents: </a:t>
            </a:r>
            <a:r>
              <a:rPr lang="sv-SE" sz="2000" dirty="0">
                <a:hlinkClick r:id="rId2"/>
              </a:rPr>
              <a:t>https://www.3gpp.org/ftp/tsg_sa/TSG_SA/TSGs_90E_Electronic/Docs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RAN#90-e documents: </a:t>
            </a:r>
            <a:r>
              <a:rPr lang="sv-SE" sz="2000" dirty="0">
                <a:hlinkClick r:id="rId3"/>
              </a:rPr>
              <a:t>https://www.3gpp.org/ftp/tsg_ran/TSG_RAN/TSGR_90e/Docs</a:t>
            </a:r>
            <a:endParaRPr lang="sv-SE" sz="2000" dirty="0"/>
          </a:p>
          <a:p>
            <a:pPr lvl="1"/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CT#90-e documents: </a:t>
            </a:r>
            <a:r>
              <a:rPr lang="sv-SE" sz="2000" dirty="0">
                <a:hlinkClick r:id="rId4"/>
              </a:rPr>
              <a:t>https://www.3gpp.org/ftp/tsg_ct/TSG_CT/TSGC_90e/Docs</a:t>
            </a:r>
            <a:endParaRPr lang="sv-SE" sz="2000" dirty="0"/>
          </a:p>
          <a:p>
            <a:pPr lvl="1"/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SA#90-e report: </a:t>
            </a:r>
            <a:r>
              <a:rPr lang="sv-SE" sz="2000" dirty="0">
                <a:hlinkClick r:id="rId5"/>
              </a:rPr>
              <a:t>https://www.3gpp.org/ftp/tsg_sa/TSG_SA/TSGs_90E_Electronic/Report</a:t>
            </a:r>
            <a:endParaRPr lang="sv-SE" sz="2000" dirty="0"/>
          </a:p>
          <a:p>
            <a:pPr lvl="1"/>
            <a:r>
              <a:rPr lang="en-GB" sz="2000" dirty="0"/>
              <a:t>SP-201003 is SA3 status report to TSG SA.</a:t>
            </a:r>
            <a:endParaRPr lang="en-US" sz="2000" dirty="0"/>
          </a:p>
          <a:p>
            <a:pPr lvl="1"/>
            <a:r>
              <a:rPr lang="en-US" sz="2000" dirty="0"/>
              <a:t>SP-201125 is presentation on CT report.</a:t>
            </a:r>
          </a:p>
          <a:p>
            <a:pPr lvl="1"/>
            <a:r>
              <a:rPr lang="en-US" sz="2000" dirty="0"/>
              <a:t>SP-201126 is presentation on RAN report.</a:t>
            </a:r>
          </a:p>
          <a:p>
            <a:pPr lvl="1"/>
            <a:r>
              <a:rPr lang="en-US" sz="2000" dirty="0"/>
              <a:t>SP-201116 contains the 3GPP work-plan review.</a:t>
            </a:r>
          </a:p>
          <a:p>
            <a:pPr lvl="1"/>
            <a:r>
              <a:rPr lang="en-US" sz="2000" dirty="0"/>
              <a:t>SP-200942 contains the MCC support team report</a:t>
            </a:r>
            <a:endParaRPr lang="sv-SE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508997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r>
              <a:rPr lang="en-US" sz="2400" dirty="0"/>
              <a:t>Not all SA3 contributions were approved as submitted:</a:t>
            </a:r>
          </a:p>
          <a:p>
            <a:pPr lvl="1"/>
            <a:r>
              <a:rPr lang="en-US" altLang="ja-JP" sz="2000" dirty="0"/>
              <a:t>New SID on the security of the system enablers for devices having multiple Universal Subscriber Identity Modules (USIM) in SP-201131</a:t>
            </a:r>
          </a:p>
          <a:p>
            <a:pPr lvl="2"/>
            <a:r>
              <a:rPr lang="en-US" altLang="ja-JP" sz="1600" dirty="0"/>
              <a:t>Revised to correct dependencies and some formatting issues</a:t>
            </a:r>
          </a:p>
          <a:p>
            <a:pPr lvl="1"/>
            <a:r>
              <a:rPr lang="en-US" altLang="ja-JP" sz="2000" dirty="0"/>
              <a:t>New WID on Removal of AKMA from Rel-16 in SP-201128</a:t>
            </a:r>
          </a:p>
          <a:p>
            <a:pPr lvl="2"/>
            <a:r>
              <a:rPr lang="en-US" altLang="ja-JP" sz="1600" dirty="0"/>
              <a:t>Revised to correct title and include missing UID</a:t>
            </a:r>
          </a:p>
          <a:p>
            <a:pPr lvl="1"/>
            <a:r>
              <a:rPr lang="en-US" altLang="ja-JP" sz="2000" dirty="0"/>
              <a:t>New WID on Adapting BEST for use in 5G networks in SP-201135</a:t>
            </a:r>
          </a:p>
          <a:p>
            <a:pPr lvl="2"/>
            <a:r>
              <a:rPr lang="en-US" altLang="ja-JP" sz="1600" dirty="0"/>
              <a:t>Revised to include missing UID </a:t>
            </a:r>
          </a:p>
          <a:p>
            <a:pPr lvl="1"/>
            <a:r>
              <a:rPr lang="en-US" altLang="ja-JP" sz="2000" dirty="0"/>
              <a:t>New SID on enhanced Security Aspects of the 5G Service Based in SP-201129</a:t>
            </a:r>
          </a:p>
          <a:p>
            <a:pPr lvl="2"/>
            <a:r>
              <a:rPr lang="en-US" altLang="ja-JP" sz="1600" dirty="0"/>
              <a:t>Revised to include missing UID</a:t>
            </a:r>
            <a:endParaRPr lang="en-GB" sz="1600" dirty="0"/>
          </a:p>
          <a:p>
            <a:r>
              <a:rPr lang="en-GB" sz="2400" dirty="0"/>
              <a:t>Remaining SA3 documents were approved as submitted</a:t>
            </a:r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1224599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6269"/>
            <a:ext cx="10515600" cy="1325563"/>
          </a:xfrm>
        </p:spPr>
        <p:txBody>
          <a:bodyPr/>
          <a:lstStyle/>
          <a:p>
            <a:r>
              <a:rPr lang="sv-SE" dirty="0"/>
              <a:t>Approved WID/SIDs with potential </a:t>
            </a:r>
            <a:br>
              <a:rPr lang="sv-SE" dirty="0"/>
            </a:br>
            <a:r>
              <a:rPr lang="sv-SE" dirty="0"/>
              <a:t>security impact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F7006-6C9A-4C3B-949C-9B7F7E63E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SA2 items (Rel-17)</a:t>
            </a:r>
          </a:p>
          <a:p>
            <a:pPr lvl="1"/>
            <a:r>
              <a:rPr lang="en-US" sz="1800" dirty="0"/>
              <a:t>New WID on System enhancement for Proximity based Services in 5GS in SP-201132</a:t>
            </a:r>
          </a:p>
          <a:p>
            <a:pPr lvl="1"/>
            <a:r>
              <a:rPr lang="en-US" sz="1800" dirty="0"/>
              <a:t>New WID: Architectural enhancements for 5G multicast-broadcast services in SP-201106</a:t>
            </a:r>
          </a:p>
          <a:p>
            <a:pPr lvl="1"/>
            <a:r>
              <a:rPr lang="en-US" sz="1800" dirty="0"/>
              <a:t>Proposed New WID on Enablers for Network Automation for 5G - phase 2 in SP-200975</a:t>
            </a:r>
          </a:p>
          <a:p>
            <a:pPr lvl="1"/>
            <a:r>
              <a:rPr lang="en-US" sz="1800" dirty="0"/>
              <a:t>New WID on enhancement of support for Edge Computing in 5G Core network in SP-201134</a:t>
            </a:r>
          </a:p>
          <a:p>
            <a:pPr lvl="1"/>
            <a:r>
              <a:rPr lang="en-US" sz="1800" dirty="0"/>
              <a:t>New WID: Enhancement of Network Slicing Phase 2 in SP-200976</a:t>
            </a:r>
          </a:p>
          <a:p>
            <a:pPr lvl="1"/>
            <a:r>
              <a:rPr lang="en-US" sz="1800" dirty="0"/>
              <a:t>New WID on Access Traffic Steering, Switch and Splitting support in the 5G system architecture; Phase 2 in SP-200977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28776-6D63-4849-81E8-F915D530955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000" dirty="0"/>
              <a:t>SA2 items (Rel-17) </a:t>
            </a:r>
          </a:p>
          <a:p>
            <a:pPr lvl="1"/>
            <a:r>
              <a:rPr lang="en-US" sz="1800" dirty="0"/>
              <a:t>New WID on system enablers for Multi-USIM devices in SP-200978</a:t>
            </a:r>
          </a:p>
          <a:p>
            <a:pPr lvl="1"/>
            <a:r>
              <a:rPr lang="en-US" sz="1800" dirty="0"/>
              <a:t>New WID on Support of Aerial Systems Connectivity, Identification, and Tracking in SP-200979</a:t>
            </a:r>
          </a:p>
          <a:p>
            <a:pPr lvl="1"/>
            <a:r>
              <a:rPr lang="en-US" sz="1800" dirty="0"/>
              <a:t>New WID on enhanced support of Non-Public Networks in SP-200980</a:t>
            </a:r>
          </a:p>
          <a:p>
            <a:r>
              <a:rPr lang="en-US" sz="2000" dirty="0"/>
              <a:t>SA6 items (Rel-17)</a:t>
            </a:r>
          </a:p>
          <a:p>
            <a:pPr lvl="1"/>
            <a:r>
              <a:rPr lang="en-US" sz="1600" dirty="0"/>
              <a:t>New WID Enhanced Service Enabler Architecture Layer for Verticals in SP-200987</a:t>
            </a:r>
          </a:p>
          <a:p>
            <a:pPr lvl="1"/>
            <a:r>
              <a:rPr lang="en-US" sz="1600" dirty="0"/>
              <a:t>New WID application layer support for Unmanned Aerial System (UAS) in SP-200988</a:t>
            </a:r>
            <a:endParaRPr lang="sv-SE" sz="1600" dirty="0"/>
          </a:p>
          <a:p>
            <a:pPr lvl="1"/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14955296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AKMA transfer</a:t>
            </a:r>
            <a:endParaRPr 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sz="3200" dirty="0"/>
          </a:p>
          <a:p>
            <a:r>
              <a:rPr lang="sv-SE" sz="3200" dirty="0"/>
              <a:t>AKMA transfer</a:t>
            </a:r>
          </a:p>
          <a:p>
            <a:pPr lvl="1"/>
            <a:r>
              <a:rPr lang="sv-SE" sz="2800" dirty="0"/>
              <a:t>All related documents have been approved:</a:t>
            </a:r>
          </a:p>
          <a:p>
            <a:pPr lvl="2"/>
            <a:r>
              <a:rPr lang="en-US" sz="2400" dirty="0"/>
              <a:t>SP-201019: New WID on Removal of AKMA from Rel-16</a:t>
            </a:r>
          </a:p>
          <a:p>
            <a:pPr lvl="2"/>
            <a:r>
              <a:rPr lang="en-US" sz="2400" dirty="0"/>
              <a:t>SP-201007: Rel-16 CRs on Removal of AKMA from Rel-16</a:t>
            </a:r>
          </a:p>
          <a:p>
            <a:pPr lvl="2"/>
            <a:r>
              <a:rPr lang="en-US" sz="2400" dirty="0"/>
              <a:t>SP-201017: Authentication and key management for applications based on 3GPP credential in 5G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41877770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Use of inclusive language in 3GPP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3200" dirty="0"/>
              <a:t>New proposals on the use of incluse language in 3GPP specifications have been approved</a:t>
            </a:r>
          </a:p>
          <a:p>
            <a:pPr lvl="1"/>
            <a:r>
              <a:rPr lang="sv-SE" sz="2800" dirty="0"/>
              <a:t>Endorsed SP-201042: Inclusive Language in 3GPP Specifications</a:t>
            </a:r>
          </a:p>
          <a:p>
            <a:pPr lvl="1"/>
            <a:r>
              <a:rPr lang="sv-SE" sz="2800" dirty="0"/>
              <a:t>Approved SP-201120: </a:t>
            </a:r>
            <a:r>
              <a:rPr lang="en-US" sz="2800" dirty="0"/>
              <a:t>LS to 3GPP WGs on Use of inclusive terminology (including actions on how to implement the new proposals)</a:t>
            </a:r>
          </a:p>
          <a:p>
            <a:pPr lvl="1"/>
            <a:r>
              <a:rPr lang="en-US" sz="2800" dirty="0"/>
              <a:t>Approved SP-201121: LS to External Bodies on Use of inclusive terminology</a:t>
            </a:r>
          </a:p>
          <a:p>
            <a:pPr lvl="1"/>
            <a:r>
              <a:rPr lang="en-US" sz="2800" dirty="0"/>
              <a:t>Approved SP-201002: 21.801 CR0056 (Rel-17, 'B'): Use of inclusive terminology</a:t>
            </a:r>
            <a:endParaRPr lang="sv-SE" sz="2800" dirty="0"/>
          </a:p>
          <a:p>
            <a:endParaRPr lang="sv-SE" sz="3200" dirty="0"/>
          </a:p>
        </p:txBody>
      </p:sp>
    </p:spTree>
    <p:extLst>
      <p:ext uri="{BB962C8B-B14F-4D97-AF65-F5344CB8AC3E}">
        <p14:creationId xmlns:p14="http://schemas.microsoft.com/office/powerpoint/2010/main" val="303922581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ToR update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sz="3200" dirty="0"/>
          </a:p>
          <a:p>
            <a:r>
              <a:rPr lang="sv-SE" sz="3200" dirty="0"/>
              <a:t>ToR update</a:t>
            </a:r>
          </a:p>
          <a:p>
            <a:pPr lvl="1"/>
            <a:r>
              <a:rPr lang="en-US" sz="2800" dirty="0"/>
              <a:t>Approved SP-201085: Terms of Reference (ToR) for SA WG3 (SA WG3)</a:t>
            </a:r>
          </a:p>
          <a:p>
            <a:pPr lvl="2"/>
            <a:r>
              <a:rPr lang="en-US" sz="2400" dirty="0"/>
              <a:t>No changes to the Scope of Responsibilities</a:t>
            </a:r>
          </a:p>
          <a:p>
            <a:pPr lvl="2"/>
            <a:r>
              <a:rPr lang="en-US" sz="2400" dirty="0"/>
              <a:t>Webpage content will be revised accordingly to display the content of the Overview clause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18637245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4731-1F29-4867-9D5F-FA7A969E5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CBF7E-28DF-4EF3-BA52-D6626C1A70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Release 17 schedule</a:t>
            </a:r>
          </a:p>
          <a:p>
            <a:pPr lvl="1"/>
            <a:r>
              <a:rPr lang="en-US" dirty="0"/>
              <a:t>TSG endorsed a proposal for a new schedule in SP-200923</a:t>
            </a:r>
          </a:p>
          <a:p>
            <a:pPr lvl="2"/>
            <a:r>
              <a:rPr lang="en-GB" dirty="0"/>
              <a:t>Rel-17 stage 2 freeze (relevant for SA/CT) – June 2021 (TSGs#92)</a:t>
            </a:r>
            <a:endParaRPr lang="sv-SE" dirty="0"/>
          </a:p>
          <a:p>
            <a:pPr lvl="2"/>
            <a:r>
              <a:rPr lang="en-GB" dirty="0"/>
              <a:t>Rel-17 stage 3 freeze – March 2022 (TSGs#95)</a:t>
            </a:r>
            <a:endParaRPr lang="sv-SE" dirty="0"/>
          </a:p>
          <a:p>
            <a:pPr lvl="2"/>
            <a:r>
              <a:rPr lang="en-GB" dirty="0"/>
              <a:t>Rel-17 protocol coding freeze (ASN.1, OpenAPI, …) – June 2022 (TSGs#96)</a:t>
            </a:r>
          </a:p>
          <a:p>
            <a:endParaRPr lang="en-GB" dirty="0"/>
          </a:p>
          <a:p>
            <a:r>
              <a:rPr lang="en-GB" dirty="0"/>
              <a:t>Release 18</a:t>
            </a:r>
          </a:p>
          <a:p>
            <a:pPr lvl="1"/>
            <a:r>
              <a:rPr lang="en-GB" dirty="0"/>
              <a:t>Proposal </a:t>
            </a:r>
            <a:r>
              <a:rPr lang="en-GB"/>
              <a:t>to adjust </a:t>
            </a:r>
            <a:r>
              <a:rPr lang="en-GB" dirty="0"/>
              <a:t>the stage 1 release schedule accordingly in SP-201024</a:t>
            </a:r>
          </a:p>
          <a:p>
            <a:pPr lvl="2"/>
            <a:r>
              <a:rPr lang="en-GB" dirty="0"/>
              <a:t>Expected Rel-18 stage 1 freeze – December 2021 (TSG#94) </a:t>
            </a:r>
            <a:endParaRPr lang="sv-SE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276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857</Words>
  <Application>Microsoft Office PowerPoint</Application>
  <PresentationFormat>Widescreen</PresentationFormat>
  <Paragraphs>148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Report from SA#90-e on SA3 topics</vt:lpstr>
      <vt:lpstr>Outline</vt:lpstr>
      <vt:lpstr>General information</vt:lpstr>
      <vt:lpstr>Outcome of SA3 submissions</vt:lpstr>
      <vt:lpstr>Approved WID/SIDs with potential  security impact </vt:lpstr>
      <vt:lpstr>AKMA transfer</vt:lpstr>
      <vt:lpstr>Use of inclusive language in 3GPP</vt:lpstr>
      <vt:lpstr>ToR update</vt:lpstr>
      <vt:lpstr>Planning</vt:lpstr>
      <vt:lpstr>Timeline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2021-01-06T16:24:15Z</dcterms:modified>
  <cp:contentStatus/>
</cp:coreProperties>
</file>